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8" r:id="rId5"/>
    <p:sldId id="269" r:id="rId6"/>
    <p:sldId id="270" r:id="rId7"/>
    <p:sldId id="271" r:id="rId8"/>
    <p:sldId id="272" r:id="rId9"/>
    <p:sldId id="290" r:id="rId10"/>
    <p:sldId id="259" r:id="rId11"/>
    <p:sldId id="277" r:id="rId12"/>
    <p:sldId id="266" r:id="rId13"/>
    <p:sldId id="265" r:id="rId14"/>
    <p:sldId id="291" r:id="rId15"/>
    <p:sldId id="281" r:id="rId16"/>
    <p:sldId id="282" r:id="rId17"/>
    <p:sldId id="289" r:id="rId18"/>
    <p:sldId id="283" r:id="rId19"/>
    <p:sldId id="284" r:id="rId20"/>
    <p:sldId id="279" r:id="rId21"/>
    <p:sldId id="278" r:id="rId22"/>
    <p:sldId id="280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990033"/>
    <a:srgbClr val="FFCCCC"/>
    <a:srgbClr val="FF99CC"/>
    <a:srgbClr val="FF6699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D23E95-2359-474C-A491-A6EAB05694B1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EF7AA-8D8B-4EE4-BE2D-9E74BEB96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651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EF7AA-8D8B-4EE4-BE2D-9E74BEB964B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717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EF7AA-8D8B-4EE4-BE2D-9E74BEB964B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822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A2D181-9CF3-4304-9055-C81D26D48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5B5868C-A994-4D31-A797-36F2B68DA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CDA016-C532-4AE0-B0F9-B40AF7959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9B7197-9333-4F4D-9D64-D8FD8E05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400BCE-54D3-4A9D-8FFD-59D6AE9B5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94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2D473C-35C4-49A4-8F89-7DB5D209A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BC9809F-C262-4849-BE94-19D779B9E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FA1B5D-805A-4694-B6C3-8B68C714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9CBD5E-5DF8-4F0D-834B-30668B6D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20EF55-C42C-4264-94E0-4102AADBE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131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0C50824-7C50-481E-8AE5-4B3C34005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6ED523-74A5-4EB4-BA36-D56C46427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4BEE4C-B1AE-435F-8AAA-AD916678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C770F0-716F-4309-A802-ADC45C097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8A9416-1B04-4219-888B-F874A2FAD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97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1E5D42-A777-445B-B238-DB5C1C6AD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00D7EC-0512-4544-A9D4-AF4131E7A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43711F-B9C0-486F-A3F3-46E706362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B0FE74-C65F-4388-AC52-E4C74C2FE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E61882-030C-4434-B3B9-B063160C0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45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F89F49-9130-4DB6-9FA0-3AD04D6F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27424A-EE0E-4D72-91B9-81472DA91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D542C2-3FE4-4A59-A9C4-FD1BE6057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BA7321-8B68-4E07-A025-BD449DB6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6C75F7-DAF9-4F0F-820D-52724C08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324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4BBDCF-BBA2-4387-92E0-C04AD025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5CC0B2-4DF8-4E4D-A96A-C6C2EE5BE5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E384472-08E2-48D5-8EDE-19FE34FD5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AA0031D-8EAB-4BD3-875B-408A5E4A8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04535B6-24C8-413F-B1EA-1E9E060DE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B88887E-BECD-4015-B1BE-F8BEDAA3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8552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44C40D-890B-4C67-8326-20E8EEECE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D80429-DF04-448E-A66B-4104A9614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7BF972F-9A02-4E92-859A-BB8B3BA28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5061ED-C1A2-4192-B77C-00FE90AB51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9FD0074-A88D-4DD9-9F87-4EFC1F2E57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D468B05-09F4-495C-AAD2-CB18372F1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DC209C9-9799-49A6-A86F-D7C8B549E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5D2BBC-1424-4BD7-BBFB-431435B49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4873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E573F7-5985-47CE-BA64-230CCF07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7D15F76-AF95-4BA3-A04C-555A13315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8F8994C-6C24-40A8-90EF-A67FED69C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12AB1E8-EBD2-4934-85F4-C89055E1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350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6D198DD-4F33-445C-A0B1-2EB0E6D90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51F4692-05AB-41FE-8B8B-9891C6EB5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F83910-BCF7-4A1C-B966-FC21E75B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9779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9B8E76-D478-49D4-B060-7D32C930E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193775-607C-484C-878B-239FAAAE8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CB629BB-84DA-426A-8314-DB613EA5C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CAC9C6D-F5F7-4B8F-B819-33639BB03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8FC0E2-BBDD-408F-8153-04C6DCB9D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E4C8B32-3F56-4A3D-B6BA-13523589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789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D773E7-020A-4911-859C-ECACE1910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CEDD4B6-0593-4100-87D8-6EAE40172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CF00A07-55B9-4909-ACDF-F85EF7CB2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FD0EA7-34AA-4889-9F14-4AB2DF590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EE4DFC-0235-4B04-AA8A-A8EC2A9BF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03FF466-27FA-4602-9F7E-AEB9BA99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7687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42AAA1A-1A93-4BEA-A714-4BFDE113B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2788F5-22D6-46AD-850B-3CAC9C4C2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AF2212-CF21-482A-AB2D-F377BA791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AB83-0A28-4222-A1BD-B22118D931C2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CD5CB2-A5C4-485E-A526-C0DCF2710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B58BD2-CB8F-4215-81B0-09C232E68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711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enry0523ho.github.io/WebProject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enry0523ho/WebProjec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enry0523ho.github.io/WebProject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enry0523ho/WebProjec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wUxcgqQjx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EC1E9E-C1E5-402C-9B7A-EC52249E1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86064"/>
            <a:ext cx="9144000" cy="1050848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繽紛的大學日記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F7E25D9-27EA-4FBE-ADB6-808D1EC74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16696"/>
          </a:xfrm>
        </p:spPr>
        <p:txBody>
          <a:bodyPr/>
          <a:lstStyle/>
          <a:p>
            <a:r>
              <a:rPr lang="en-US" altLang="zh-TW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00957104</a:t>
            </a:r>
            <a:r>
              <a:rPr lang="zh-TW" altLang="en-US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何浩宇</a:t>
            </a:r>
            <a:endParaRPr lang="en-US" altLang="zh-TW" dirty="0">
              <a:solidFill>
                <a:srgbClr val="9900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00957115</a:t>
            </a:r>
            <a:r>
              <a:rPr lang="zh-TW" altLang="en-US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劉翊誠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4B83A0-5AC6-48D0-A8A3-A875FC69FF5B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A53CC70-748F-47EE-9900-5C8C967ADBBC}"/>
              </a:ext>
            </a:extLst>
          </p:cNvPr>
          <p:cNvSpPr txBox="1"/>
          <p:nvPr/>
        </p:nvSpPr>
        <p:spPr>
          <a:xfrm>
            <a:off x="5644631" y="5651940"/>
            <a:ext cx="6158204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作品連結：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https://henry0523ho.github.io/WebProject/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https://github.com/henry0523ho/WebProject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7220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5C051C5-2DDC-4FE8-A764-CECDAC73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336" y="1414624"/>
            <a:ext cx="4337325" cy="50782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D35896-78B1-48F4-A8CE-0136B97EF705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615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優點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D35896-78B1-48F4-A8CE-0136B97EF705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D4A6290-89FA-444B-B7A0-12D5E8A9A62A}"/>
              </a:ext>
            </a:extLst>
          </p:cNvPr>
          <p:cNvSpPr txBox="1"/>
          <p:nvPr/>
        </p:nvSpPr>
        <p:spPr>
          <a:xfrm>
            <a:off x="838200" y="1836138"/>
            <a:ext cx="7443537" cy="2194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可支援跨頁面事件的處理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可減少重複性高的程式碼，並方便維護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使網址統一，不顯示分頁資料夾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FACD8C-1BA5-4534-89A6-F338E733152F}"/>
              </a:ext>
            </a:extLst>
          </p:cNvPr>
          <p:cNvSpPr txBox="1"/>
          <p:nvPr/>
        </p:nvSpPr>
        <p:spPr>
          <a:xfrm>
            <a:off x="1768135" y="5073166"/>
            <a:ext cx="865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藉由手刻實作的方式，模仿類似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Vue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等網頁框架的效果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C84A8B-37B6-44D9-BD10-A58538FC7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039" y="1568700"/>
            <a:ext cx="5127727" cy="3189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5E1714B-F747-41EF-A479-B79B5980B2F9}"/>
              </a:ext>
            </a:extLst>
          </p:cNvPr>
          <p:cNvSpPr txBox="1"/>
          <p:nvPr/>
        </p:nvSpPr>
        <p:spPr>
          <a:xfrm>
            <a:off x="8427766" y="1254072"/>
            <a:ext cx="3235000" cy="461665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把程式分成</a:t>
            </a:r>
            <a:r>
              <a:rPr lang="zh-TW" altLang="en-US" sz="24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全域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sz="24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區域</a:t>
            </a:r>
          </a:p>
        </p:txBody>
      </p:sp>
    </p:spTree>
    <p:extLst>
      <p:ext uri="{BB962C8B-B14F-4D97-AF65-F5344CB8AC3E}">
        <p14:creationId xmlns:p14="http://schemas.microsoft.com/office/powerpoint/2010/main" val="4236462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運用技術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EC087F-3167-472A-910E-EA67292A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672"/>
            <a:ext cx="10515600" cy="47742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Event)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jQuery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Database=&gt;Firebase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64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86B8B0-3BC9-4EC0-94C0-E2704223B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369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</a:t>
            </a:r>
          </a:p>
        </p:txBody>
      </p:sp>
      <p:graphicFrame>
        <p:nvGraphicFramePr>
          <p:cNvPr id="20" name="內容版面配置區 19">
            <a:extLst>
              <a:ext uri="{FF2B5EF4-FFF2-40B4-BE49-F238E27FC236}">
                <a16:creationId xmlns:a16="http://schemas.microsoft.com/office/drawing/2014/main" id="{618ED9AE-1BE1-48B2-B713-968AD07A1A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5099891"/>
              </p:ext>
            </p:extLst>
          </p:nvPr>
        </p:nvGraphicFramePr>
        <p:xfrm>
          <a:off x="3478937" y="1420471"/>
          <a:ext cx="5234126" cy="5090160"/>
        </p:xfrm>
        <a:graphic>
          <a:graphicData uri="http://schemas.openxmlformats.org/drawingml/2006/table">
            <a:tbl>
              <a:tblPr firstRow="1" bandRow="1" bandCol="1">
                <a:tableStyleId>{17292A2E-F333-43FB-9621-5CBBE7FDCDCB}</a:tableStyleId>
              </a:tblPr>
              <a:tblGrid>
                <a:gridCol w="1754077">
                  <a:extLst>
                    <a:ext uri="{9D8B030D-6E8A-4147-A177-3AD203B41FA5}">
                      <a16:colId xmlns:a16="http://schemas.microsoft.com/office/drawing/2014/main" val="1155726364"/>
                    </a:ext>
                  </a:extLst>
                </a:gridCol>
                <a:gridCol w="3480049">
                  <a:extLst>
                    <a:ext uri="{9D8B030D-6E8A-4147-A177-3AD203B41FA5}">
                      <a16:colId xmlns:a16="http://schemas.microsoft.com/office/drawing/2014/main" val="2956261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角色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來源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208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奉太郎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擷取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《</a:t>
                      </a: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冰菓</a:t>
                      </a:r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》</a:t>
                      </a:r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畫面 然後去背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132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自己去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Google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47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女助教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おりょう</a:t>
                      </a:r>
                      <a:endParaRPr lang="en-US" altLang="ja-JP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ja-JP" dirty="0" err="1">
                          <a:solidFill>
                            <a:srgbClr val="FF006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twitter@oryoillust</a:t>
                      </a:r>
                      <a:r>
                        <a:rPr lang="ja-JP" altLang="en-US" dirty="0">
                          <a:solidFill>
                            <a:srgbClr val="FF006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　</a:t>
                      </a:r>
                      <a:endParaRPr lang="zh-TW" altLang="en-US" dirty="0">
                        <a:solidFill>
                          <a:srgbClr val="FF006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78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登山社社員</a:t>
                      </a:r>
                      <a:r>
                        <a:rPr lang="en-US" altLang="zh-TW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solidFill>
                          <a:srgbClr val="990033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Ixy</a:t>
                      </a:r>
                      <a:r>
                        <a:rPr lang="ja-JP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（いくしー）</a:t>
                      </a:r>
                      <a:endParaRPr lang="en-US" altLang="ja-JP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>
                          <a:solidFill>
                            <a:srgbClr val="FF006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twitter@Ixy</a:t>
                      </a:r>
                      <a:endParaRPr lang="en-US" altLang="zh-TW" dirty="0">
                        <a:solidFill>
                          <a:srgbClr val="FF006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70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登山社社員</a:t>
                      </a:r>
                      <a:r>
                        <a:rPr lang="en-US" altLang="zh-TW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solidFill>
                          <a:srgbClr val="990033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750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登山社社員</a:t>
                      </a:r>
                      <a:r>
                        <a:rPr lang="en-US" altLang="zh-TW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solidFill>
                          <a:srgbClr val="990033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557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輕音部</a:t>
                      </a:r>
                      <a:r>
                        <a:rPr lang="en-US" altLang="zh-TW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solidFill>
                          <a:srgbClr val="990033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671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輕音部</a:t>
                      </a:r>
                      <a:r>
                        <a:rPr lang="en-US" altLang="zh-TW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solidFill>
                          <a:srgbClr val="990033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輕音部</a:t>
                      </a:r>
                      <a:r>
                        <a:rPr lang="en-US" altLang="zh-TW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solidFill>
                          <a:srgbClr val="990033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33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久美子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03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3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66732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A1A3964D-08F1-470D-BCB3-2A5C5BCE2CFB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976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948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21702"/>
            <a:ext cx="10515600" cy="4814595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：老師指出報告內容太過分散</a:t>
            </a:r>
            <a:b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551B2FD-FAAD-405C-B97E-0937D0FA1D28}"/>
              </a:ext>
            </a:extLst>
          </p:cNvPr>
          <p:cNvSpPr txBox="1"/>
          <p:nvPr/>
        </p:nvSpPr>
        <p:spPr>
          <a:xfrm>
            <a:off x="1483567" y="2174033"/>
            <a:ext cx="98702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由於展示時間有限，因此無法完整呈現故事與小遊戲之間的關聯，小遊戲是劇情的一部分，「遊戲選擇橋段」主要是讓使用者在看完劇情後可以選擇自己想玩的小遊戲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03467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21702"/>
            <a:ext cx="10515600" cy="4814595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：助教提問為什麼要使用手刻而不使用現有的</a:t>
            </a:r>
            <a:r>
              <a:rPr lang="zh-TW" altLang="en-US" sz="28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框架</a:t>
            </a: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b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A1585C4-A129-46CB-8CB0-82F6E37F1677}"/>
              </a:ext>
            </a:extLst>
          </p:cNvPr>
          <p:cNvSpPr txBox="1"/>
          <p:nvPr/>
        </p:nvSpPr>
        <p:spPr>
          <a:xfrm>
            <a:off x="1474237" y="2183326"/>
            <a:ext cx="98795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因為之前有使用過框架的經驗，但缺乏手刻專案的經驗，所以想藉由本次專案來磨練手刻的技術，更進一步了解框架底層的實作方式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33418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52371"/>
            <a:ext cx="10515600" cy="4814595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：助教提問如何使用</a:t>
            </a: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Firebase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b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C90148-F495-424E-8AFA-FB4BC424C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4" t="36701" r="58928" b="13583"/>
          <a:stretch/>
        </p:blipFill>
        <p:spPr>
          <a:xfrm>
            <a:off x="1680461" y="1930372"/>
            <a:ext cx="2424599" cy="343173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4A7FC7-2D23-4D23-A2AE-00D93F0F9552}"/>
              </a:ext>
            </a:extLst>
          </p:cNvPr>
          <p:cNvSpPr txBox="1"/>
          <p:nvPr/>
        </p:nvSpPr>
        <p:spPr>
          <a:xfrm>
            <a:off x="982693" y="4361311"/>
            <a:ext cx="3589447" cy="1015663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此為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Firebase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內的資料結構</a:t>
            </a:r>
            <a:b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裡面用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chat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陣列存物件，物件包含</a:t>
            </a:r>
            <a:r>
              <a:rPr lang="zh-TW" altLang="en-US" sz="20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名稱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、</a:t>
            </a:r>
            <a:r>
              <a:rPr lang="zh-TW" altLang="en-US" sz="20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訊息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、</a:t>
            </a:r>
            <a:r>
              <a:rPr lang="zh-TW" altLang="en-US" sz="20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時間</a:t>
            </a:r>
            <a:endParaRPr lang="zh-TW" altLang="en-US" b="1" dirty="0">
              <a:solidFill>
                <a:srgbClr val="990033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08D0129-1C5D-43CB-AE00-0B72CD3F6588}"/>
              </a:ext>
            </a:extLst>
          </p:cNvPr>
          <p:cNvSpPr txBox="1"/>
          <p:nvPr/>
        </p:nvSpPr>
        <p:spPr>
          <a:xfrm>
            <a:off x="4917885" y="4056546"/>
            <a:ext cx="358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b="1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0334F868-36E9-4F49-BD09-1FB1347437B8}"/>
              </a:ext>
            </a:extLst>
          </p:cNvPr>
          <p:cNvGrpSpPr/>
          <p:nvPr/>
        </p:nvGrpSpPr>
        <p:grpSpPr>
          <a:xfrm>
            <a:off x="4696682" y="1930372"/>
            <a:ext cx="6925968" cy="2889442"/>
            <a:chOff x="4802828" y="1936988"/>
            <a:chExt cx="6925968" cy="2889442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33D17B6-0C2F-436D-B7DC-DB4597132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0"/>
            <a:stretch/>
          </p:blipFill>
          <p:spPr>
            <a:xfrm>
              <a:off x="4802828" y="1936988"/>
              <a:ext cx="6925968" cy="2889442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4B478A73-6459-478C-9774-0DB971F0F772}"/>
                </a:ext>
              </a:extLst>
            </p:cNvPr>
            <p:cNvSpPr txBox="1"/>
            <p:nvPr/>
          </p:nvSpPr>
          <p:spPr>
            <a:xfrm>
              <a:off x="7155951" y="2634920"/>
              <a:ext cx="4431388" cy="1938992"/>
            </a:xfrm>
            <a:prstGeom prst="rect">
              <a:avLst/>
            </a:prstGeom>
            <a:solidFill>
              <a:srgbClr val="FFCCCC"/>
            </a:solidFill>
            <a:ln w="38100">
              <a:solidFill>
                <a:srgbClr val="FF006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>
                  <a:solidFill>
                    <a:srgbClr val="9900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取得資料</a:t>
              </a:r>
              <a:endParaRPr lang="en-US" altLang="zh-TW" sz="20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取得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Firebase</a:t>
              </a:r>
            </a:p>
            <a:p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取得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chat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陣列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3.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從最新的開始拿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4.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根據螢幕高度決定取得數量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5.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chat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陣列新增子結點時更新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AAABA0C-036B-4DF4-ABD2-53AA30F2730C}"/>
              </a:ext>
            </a:extLst>
          </p:cNvPr>
          <p:cNvGrpSpPr/>
          <p:nvPr/>
        </p:nvGrpSpPr>
        <p:grpSpPr>
          <a:xfrm>
            <a:off x="6987079" y="4901053"/>
            <a:ext cx="2345174" cy="1525763"/>
            <a:chOff x="6712608" y="5091114"/>
            <a:chExt cx="2345174" cy="1525763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192BDB4-77ED-494C-9E40-701C9589B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2608" y="5091114"/>
              <a:ext cx="2201679" cy="1398857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8488E7A-6829-41B9-9616-D6BB28629CF7}"/>
                </a:ext>
              </a:extLst>
            </p:cNvPr>
            <p:cNvSpPr txBox="1"/>
            <p:nvPr/>
          </p:nvSpPr>
          <p:spPr>
            <a:xfrm>
              <a:off x="7813447" y="6216767"/>
              <a:ext cx="1244335" cy="400110"/>
            </a:xfrm>
            <a:prstGeom prst="rect">
              <a:avLst/>
            </a:prstGeom>
            <a:solidFill>
              <a:srgbClr val="FFCCCC"/>
            </a:solidFill>
            <a:ln w="38100">
              <a:solidFill>
                <a:srgbClr val="FF006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發送訊息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81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21702"/>
            <a:ext cx="10515600" cy="4814595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：助教指出可以在網頁中加入</a:t>
            </a:r>
            <a:r>
              <a:rPr lang="zh-TW" altLang="en-US" sz="28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使用說明</a:t>
            </a:r>
            <a:b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我們後來有針對部分內容新增講解說明</a:t>
            </a:r>
            <a:endParaRPr lang="zh-TW" altLang="en-US" sz="2800" dirty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D108BD4-85CD-48D6-A210-2CB4D7026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01" y="2889175"/>
            <a:ext cx="4998808" cy="28118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22B3489-E27C-4A39-B5A0-D464A7728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85" y="2889175"/>
            <a:ext cx="4998808" cy="281183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1A5EF4-8F5B-4802-A596-61045F011E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5" t="611" r="36233" b="84044"/>
          <a:stretch/>
        </p:blipFill>
        <p:spPr>
          <a:xfrm>
            <a:off x="479677" y="3760648"/>
            <a:ext cx="5282558" cy="160701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AFDCDA1-E3AA-49E1-AAF1-BC7D65E53EB4}"/>
              </a:ext>
            </a:extLst>
          </p:cNvPr>
          <p:cNvSpPr/>
          <p:nvPr/>
        </p:nvSpPr>
        <p:spPr>
          <a:xfrm>
            <a:off x="4962663" y="5415199"/>
            <a:ext cx="318784" cy="299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2154F50-E7CF-42D9-B655-DDB5E57D611E}"/>
              </a:ext>
            </a:extLst>
          </p:cNvPr>
          <p:cNvSpPr/>
          <p:nvPr/>
        </p:nvSpPr>
        <p:spPr>
          <a:xfrm>
            <a:off x="2557273" y="2794104"/>
            <a:ext cx="1571803" cy="632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4FC65B2-7EC7-401D-86CD-E28E01060B59}"/>
              </a:ext>
            </a:extLst>
          </p:cNvPr>
          <p:cNvCxnSpPr/>
          <p:nvPr/>
        </p:nvCxnSpPr>
        <p:spPr>
          <a:xfrm flipH="1">
            <a:off x="479677" y="3426848"/>
            <a:ext cx="2077596" cy="3184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CF631DE4-F6B7-44EF-AB5A-87FBE67895C6}"/>
              </a:ext>
            </a:extLst>
          </p:cNvPr>
          <p:cNvCxnSpPr>
            <a:cxnSpLocks/>
          </p:cNvCxnSpPr>
          <p:nvPr/>
        </p:nvCxnSpPr>
        <p:spPr>
          <a:xfrm flipH="1" flipV="1">
            <a:off x="4129076" y="3426848"/>
            <a:ext cx="1633159" cy="333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CFD4784-2AF0-4DC4-8993-FDC12061AA99}"/>
              </a:ext>
            </a:extLst>
          </p:cNvPr>
          <p:cNvSpPr txBox="1"/>
          <p:nvPr/>
        </p:nvSpPr>
        <p:spPr>
          <a:xfrm>
            <a:off x="1188175" y="5762115"/>
            <a:ext cx="4309998" cy="584775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右下角新增了說明按鈕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40E4E31-A39E-489F-BEE6-B51D7F5A9BBB}"/>
              </a:ext>
            </a:extLst>
          </p:cNvPr>
          <p:cNvSpPr txBox="1"/>
          <p:nvPr/>
        </p:nvSpPr>
        <p:spPr>
          <a:xfrm>
            <a:off x="6591998" y="5319168"/>
            <a:ext cx="5111777" cy="584775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較困難的遊戲中新增了說明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BE8CE89-89AE-4E67-AAD5-84B0C3871547}"/>
              </a:ext>
            </a:extLst>
          </p:cNvPr>
          <p:cNvSpPr/>
          <p:nvPr/>
        </p:nvSpPr>
        <p:spPr>
          <a:xfrm>
            <a:off x="488223" y="3745334"/>
            <a:ext cx="5357270" cy="16376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065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10" y="496456"/>
            <a:ext cx="10515600" cy="5654351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我們聽到助教的建議後，也採納此建議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E6B10FB-3179-465A-9BEE-40D64991F78E}"/>
              </a:ext>
            </a:extLst>
          </p:cNvPr>
          <p:cNvSpPr txBox="1"/>
          <p:nvPr/>
        </p:nvSpPr>
        <p:spPr>
          <a:xfrm>
            <a:off x="1346525" y="792278"/>
            <a:ext cx="98579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助教有提到「文字對話遊戲」通常都會有</a:t>
            </a:r>
            <a:r>
              <a:rPr lang="zh-TW" altLang="en-US" sz="28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儲存遊戲進度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的機制，而我們同樣也是此類型的遊戲，那為什麼沒加入</a:t>
            </a:r>
            <a:r>
              <a:rPr lang="zh-TW" altLang="en-US" sz="28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儲存遊戲進度</a:t>
            </a:r>
            <a:r>
              <a:rPr lang="zh-TW" altLang="en-US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的功能呢？</a:t>
            </a:r>
            <a:br>
              <a:rPr lang="en-US" altLang="zh-TW" sz="2800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8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CD37836-3005-4FC9-985E-878CC4AF1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98" y="3429000"/>
            <a:ext cx="5213412" cy="293254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F431E85-F361-49D4-AEF3-764FF0211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290" y="3430940"/>
            <a:ext cx="5213412" cy="293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66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為什麼想做這類故事向的遊戲呢</a:t>
            </a:r>
            <a:r>
              <a:rPr lang="en-US" altLang="zh-TW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EC087F-3167-472A-910E-EA67292AA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457200">
              <a:lnSpc>
                <a:spcPct val="200000"/>
              </a:lnSpc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因為我們最主要想把自己的大學以及社團的經歷分享給大家，再加上平時會玩像</a:t>
            </a:r>
            <a:r>
              <a:rPr lang="en-US" altLang="zh-TW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世界計畫</a:t>
            </a:r>
            <a:r>
              <a:rPr lang="en-US" altLang="zh-TW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》《</a:t>
            </a:r>
            <a:r>
              <a:rPr lang="zh-TW" altLang="en-US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公主連結</a:t>
            </a:r>
            <a:r>
              <a:rPr lang="en-US" altLang="zh-TW" b="1" dirty="0" err="1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Re:Dive</a:t>
            </a:r>
            <a:r>
              <a:rPr lang="en-US" altLang="zh-TW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》《</a:t>
            </a:r>
            <a:r>
              <a:rPr lang="zh-TW" altLang="en-US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胡桃日記</a:t>
            </a:r>
            <a:r>
              <a:rPr lang="en-US" altLang="zh-TW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的遊戲，裡面劇情對話往往讓人印象深刻，所以我們就突發異想，覺得是不是也能做出這類遊戲來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!!!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178369-9EFF-48E9-BAAC-BB2033115485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0481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" name="內容版面配置區 19">
            <a:extLst>
              <a:ext uri="{FF2B5EF4-FFF2-40B4-BE49-F238E27FC236}">
                <a16:creationId xmlns:a16="http://schemas.microsoft.com/office/drawing/2014/main" id="{BAB11AF0-0050-4F1C-9D98-E2CFC4ED41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626592"/>
              </p:ext>
            </p:extLst>
          </p:nvPr>
        </p:nvGraphicFramePr>
        <p:xfrm>
          <a:off x="2016710" y="2274903"/>
          <a:ext cx="8158578" cy="2308194"/>
        </p:xfrm>
        <a:graphic>
          <a:graphicData uri="http://schemas.openxmlformats.org/drawingml/2006/table">
            <a:tbl>
              <a:tblPr firstRow="1" bandRow="1" bandCol="1">
                <a:tableStyleId>{17292A2E-F333-43FB-9621-5CBBE7FDCDCB}</a:tableStyleId>
              </a:tblPr>
              <a:tblGrid>
                <a:gridCol w="2734128">
                  <a:extLst>
                    <a:ext uri="{9D8B030D-6E8A-4147-A177-3AD203B41FA5}">
                      <a16:colId xmlns:a16="http://schemas.microsoft.com/office/drawing/2014/main" val="1155726364"/>
                    </a:ext>
                  </a:extLst>
                </a:gridCol>
                <a:gridCol w="5424450">
                  <a:extLst>
                    <a:ext uri="{9D8B030D-6E8A-4147-A177-3AD203B41FA5}">
                      <a16:colId xmlns:a16="http://schemas.microsoft.com/office/drawing/2014/main" val="2956261307"/>
                    </a:ext>
                  </a:extLst>
                </a:gridCol>
              </a:tblGrid>
              <a:tr h="115409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何浩宇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(70%)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頁面互動、線上聊天室、遊戲素材蒐集、遊戲設計、遊戲觸發判定、後端處理、動畫設計、提出部分意見。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208688"/>
                  </a:ext>
                </a:extLst>
              </a:tr>
              <a:tr h="1154097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劉翊誠</a:t>
                      </a:r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(30%)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CSS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設計、排版、素材蒐集、修圖、音效合成、劇情編寫</a:t>
                      </a:r>
                      <a:r>
                        <a:rPr lang="en-US" altLang="zh-TW" strike="sngStrik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trike="sngStrik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羞恥的對話</a:t>
                      </a:r>
                      <a:r>
                        <a:rPr lang="en-US" altLang="zh-TW" strike="sngStrik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、部分遊戲素材蒐集、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PPT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製作、想法構思、專題影片製作。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132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7440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幕後花絮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697DF79-5F0C-4FF9-9701-79AE20750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949" y="1440733"/>
            <a:ext cx="4910099" cy="491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6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520C9C1-187C-43CB-933E-056167C25E66}"/>
              </a:ext>
            </a:extLst>
          </p:cNvPr>
          <p:cNvSpPr txBox="1"/>
          <p:nvPr/>
        </p:nvSpPr>
        <p:spPr>
          <a:xfrm>
            <a:off x="5644631" y="5651940"/>
            <a:ext cx="6158204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作品連結：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https://henry0523ho.github.io/WebProject/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https://github.com/henry0523ho/WebProject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5627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EC087F-3167-472A-910E-EA67292AA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MS UI Gothic" panose="020B0600070205080204" pitchFamily="34" charset="-128"/>
              <a:buChar char="♪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藉由故事情節來為大家回味剛入學時的酸甜苦辣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MS UI Gothic" panose="020B0600070205080204" pitchFamily="34" charset="-128"/>
              <a:buChar char="♪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途中我們插入一些</a:t>
            </a:r>
            <a:r>
              <a:rPr lang="zh-TW" altLang="en-US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小遊戲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，讓玩家方便帶入劇情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MS UI Gothic" panose="020B0600070205080204" pitchFamily="34" charset="-128"/>
              <a:buChar char="♪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裡面的劇情橋段和小遊戲可供使用者選擇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MS UI Gothic" panose="020B0600070205080204" pitchFamily="34" charset="-128"/>
              <a:buChar char="♪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我們有</a:t>
            </a:r>
            <a:r>
              <a:rPr lang="zh-TW" altLang="en-US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聊天室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可讓使用者彼此交流各自的想法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MS UI Gothic" panose="020B0600070205080204" pitchFamily="34" charset="-128"/>
              <a:buChar char="♪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1AF7B47-3CB5-46D0-A724-80BC58831129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C5F046B-3005-4D52-A043-078945CA9E3D}"/>
              </a:ext>
            </a:extLst>
          </p:cNvPr>
          <p:cNvSpPr txBox="1"/>
          <p:nvPr/>
        </p:nvSpPr>
        <p:spPr>
          <a:xfrm rot="20704330">
            <a:off x="6802548" y="5132625"/>
            <a:ext cx="5173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n w="3175">
                  <a:solidFill>
                    <a:srgbClr val="990033"/>
                  </a:solidFill>
                  <a:prstDash val="solid"/>
                </a:ln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有那麼多可愛的角色等著你</a:t>
            </a:r>
            <a:br>
              <a:rPr lang="en-US" altLang="zh-TW" sz="3200" b="1" dirty="0">
                <a:ln w="3175">
                  <a:solidFill>
                    <a:srgbClr val="990033"/>
                  </a:solidFill>
                  <a:prstDash val="solid"/>
                </a:ln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200" b="1" dirty="0">
                <a:ln w="3175">
                  <a:solidFill>
                    <a:srgbClr val="990033"/>
                  </a:solidFill>
                  <a:prstDash val="solid"/>
                </a:ln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你有理由不去玩的嗎？？？</a:t>
            </a:r>
          </a:p>
        </p:txBody>
      </p:sp>
    </p:spTree>
    <p:extLst>
      <p:ext uri="{BB962C8B-B14F-4D97-AF65-F5344CB8AC3E}">
        <p14:creationId xmlns:p14="http://schemas.microsoft.com/office/powerpoint/2010/main" val="1953539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0AA60-34CC-415E-B4F9-711A3D5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實際操作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B585F90-617E-4DAE-9A31-8642D8E47F45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30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ADDEBDE-C3B9-48F0-8D1E-A4EC5CC3ABC7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73C9361-024A-4A28-8B49-9D8AE60E0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39" y="549001"/>
            <a:ext cx="10240000" cy="5760000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D9A26F6E-45CE-4AB2-A7D5-B9C8FD3593D5}"/>
              </a:ext>
            </a:extLst>
          </p:cNvPr>
          <p:cNvSpPr/>
          <p:nvPr/>
        </p:nvSpPr>
        <p:spPr>
          <a:xfrm>
            <a:off x="10511760" y="5791197"/>
            <a:ext cx="670113" cy="5296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F973BF-5664-4EAA-B6F8-5B87E380D512}"/>
              </a:ext>
            </a:extLst>
          </p:cNvPr>
          <p:cNvSpPr txBox="1"/>
          <p:nvPr/>
        </p:nvSpPr>
        <p:spPr>
          <a:xfrm>
            <a:off x="6192456" y="5122265"/>
            <a:ext cx="4520917" cy="461665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在開始遊戲前，先點擊</a:t>
            </a:r>
            <a:r>
              <a:rPr lang="zh-TW" altLang="en-US" sz="24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播放按鈕</a:t>
            </a:r>
          </a:p>
        </p:txBody>
      </p:sp>
    </p:spTree>
    <p:extLst>
      <p:ext uri="{BB962C8B-B14F-4D97-AF65-F5344CB8AC3E}">
        <p14:creationId xmlns:p14="http://schemas.microsoft.com/office/powerpoint/2010/main" val="1373566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3738B6E6-3A3C-4032-B413-B51F20779205}"/>
              </a:ext>
            </a:extLst>
          </p:cNvPr>
          <p:cNvGrpSpPr/>
          <p:nvPr/>
        </p:nvGrpSpPr>
        <p:grpSpPr>
          <a:xfrm>
            <a:off x="1488637" y="1269000"/>
            <a:ext cx="9214723" cy="4320000"/>
            <a:chOff x="1258470" y="992799"/>
            <a:chExt cx="9214723" cy="4320000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1F03364-4C3C-4815-AC9C-6EFBC779F21B}"/>
                </a:ext>
              </a:extLst>
            </p:cNvPr>
            <p:cNvGrpSpPr/>
            <p:nvPr/>
          </p:nvGrpSpPr>
          <p:grpSpPr>
            <a:xfrm>
              <a:off x="1258470" y="992799"/>
              <a:ext cx="9214723" cy="4320000"/>
              <a:chOff x="1258470" y="992799"/>
              <a:chExt cx="9214723" cy="4320000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8E6F036B-E60C-47FE-A1E1-D41404551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8470" y="992799"/>
                <a:ext cx="9195566" cy="4320000"/>
              </a:xfrm>
              <a:prstGeom prst="rect">
                <a:avLst/>
              </a:prstGeom>
            </p:spPr>
          </p:pic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DD82916B-70A5-4EAE-A2E9-E8BACA9EBADF}"/>
                  </a:ext>
                </a:extLst>
              </p:cNvPr>
              <p:cNvSpPr txBox="1"/>
              <p:nvPr/>
            </p:nvSpPr>
            <p:spPr>
              <a:xfrm>
                <a:off x="6451052" y="4324237"/>
                <a:ext cx="3561050" cy="461665"/>
              </a:xfrm>
              <a:prstGeom prst="rect">
                <a:avLst/>
              </a:prstGeom>
              <a:solidFill>
                <a:srgbClr val="FFCCCC"/>
              </a:solidFill>
              <a:ln>
                <a:solidFill>
                  <a:srgbClr val="FF006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一開始先輸入</a:t>
                </a:r>
                <a:r>
                  <a:rPr lang="zh-TW" altLang="en-US" sz="2400" b="1" dirty="0">
                    <a:solidFill>
                      <a:srgbClr val="99003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使用者名稱</a:t>
                </a:r>
              </a:p>
            </p:txBody>
          </p:sp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D1D17E3-729C-42F0-ACD5-577B3A5F3D49}"/>
                  </a:ext>
                </a:extLst>
              </p:cNvPr>
              <p:cNvSpPr/>
              <p:nvPr/>
            </p:nvSpPr>
            <p:spPr>
              <a:xfrm>
                <a:off x="1258470" y="4895850"/>
                <a:ext cx="9214723" cy="41694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CC3F2A66-2100-4DA6-948D-0E731C61FD1C}"/>
                </a:ext>
              </a:extLst>
            </p:cNvPr>
            <p:cNvSpPr txBox="1"/>
            <p:nvPr/>
          </p:nvSpPr>
          <p:spPr>
            <a:xfrm>
              <a:off x="5387297" y="1361067"/>
              <a:ext cx="4726625" cy="830997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6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首先按「</a:t>
              </a:r>
              <a:r>
                <a:rPr lang="en-US" altLang="zh-TW" sz="2400" b="1" dirty="0">
                  <a:solidFill>
                    <a:srgbClr val="9900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」鍵 進入聊天室</a:t>
              </a:r>
              <a:b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如果要關閉聊天室則按「</a:t>
              </a:r>
              <a:r>
                <a:rPr lang="en-US" altLang="zh-TW" sz="2400" b="1" dirty="0">
                  <a:solidFill>
                    <a:srgbClr val="9900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esc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」鍵</a:t>
              </a:r>
              <a:endParaRPr lang="zh-TW" altLang="en-US" sz="24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2E26B23C-B334-4FB0-8D38-335F280E653E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FA4B78B-F26C-46B5-A910-DB220BEF8F77}"/>
              </a:ext>
            </a:extLst>
          </p:cNvPr>
          <p:cNvSpPr txBox="1"/>
          <p:nvPr/>
        </p:nvSpPr>
        <p:spPr>
          <a:xfrm>
            <a:off x="686136" y="5698549"/>
            <a:ext cx="3877098" cy="830997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24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重新載入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之前</a:t>
            </a:r>
            <a:b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都會以同一個名稱進行對話</a:t>
            </a:r>
          </a:p>
        </p:txBody>
      </p:sp>
    </p:spTree>
    <p:extLst>
      <p:ext uri="{BB962C8B-B14F-4D97-AF65-F5344CB8AC3E}">
        <p14:creationId xmlns:p14="http://schemas.microsoft.com/office/powerpoint/2010/main" val="787034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E26B23C-B334-4FB0-8D38-335F280E653E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9E48C89-84D8-4FF6-9B7B-7611DC217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99" y="549000"/>
            <a:ext cx="10240000" cy="5760000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21C0FA2D-C36B-4AD1-8FAF-FAB65A542626}"/>
              </a:ext>
            </a:extLst>
          </p:cNvPr>
          <p:cNvSpPr/>
          <p:nvPr/>
        </p:nvSpPr>
        <p:spPr>
          <a:xfrm>
            <a:off x="875134" y="5706251"/>
            <a:ext cx="847726" cy="6447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928B3C8-58F7-4A30-A13B-82A9A856BA93}"/>
              </a:ext>
            </a:extLst>
          </p:cNvPr>
          <p:cNvSpPr/>
          <p:nvPr/>
        </p:nvSpPr>
        <p:spPr>
          <a:xfrm>
            <a:off x="9321283" y="5706251"/>
            <a:ext cx="2051566" cy="6820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79687A-4624-4F59-BF94-CF930316F970}"/>
              </a:ext>
            </a:extLst>
          </p:cNvPr>
          <p:cNvSpPr txBox="1"/>
          <p:nvPr/>
        </p:nvSpPr>
        <p:spPr>
          <a:xfrm>
            <a:off x="1243012" y="5209195"/>
            <a:ext cx="2281423" cy="369332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此按鍵可</a:t>
            </a:r>
            <a:r>
              <a:rPr lang="zh-TW" altLang="en-US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返回前一頁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4002C0-0A21-4621-80A5-F5E3A675D6D9}"/>
              </a:ext>
            </a:extLst>
          </p:cNvPr>
          <p:cNvSpPr txBox="1"/>
          <p:nvPr/>
        </p:nvSpPr>
        <p:spPr>
          <a:xfrm>
            <a:off x="6945432" y="4932196"/>
            <a:ext cx="3849816" cy="646331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即使跳到另一個介面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下載簡報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音量開關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的按鈕也會存在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7CAD9FD-8F9F-4F42-A95A-263050DA92D4}"/>
              </a:ext>
            </a:extLst>
          </p:cNvPr>
          <p:cNvSpPr/>
          <p:nvPr/>
        </p:nvSpPr>
        <p:spPr>
          <a:xfrm>
            <a:off x="1666875" y="2514600"/>
            <a:ext cx="4248150" cy="1768151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56D85C2-4852-4F3D-941E-A2447F4EF09B}"/>
              </a:ext>
            </a:extLst>
          </p:cNvPr>
          <p:cNvSpPr txBox="1"/>
          <p:nvPr/>
        </p:nvSpPr>
        <p:spPr>
          <a:xfrm>
            <a:off x="6865299" y="2591705"/>
            <a:ext cx="4248150" cy="1493614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6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開始新遊戲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：你將體驗完整的故事流程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16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選擇章節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：讓使用者自行選擇劇情段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16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遊戲橋段選擇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：讓使用者自行選擇想玩的遊戲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3A77A048-47E1-4CB1-AF8A-B8605E57E9B2}"/>
              </a:ext>
            </a:extLst>
          </p:cNvPr>
          <p:cNvSpPr/>
          <p:nvPr/>
        </p:nvSpPr>
        <p:spPr>
          <a:xfrm>
            <a:off x="6056787" y="3152775"/>
            <a:ext cx="666750" cy="552450"/>
          </a:xfrm>
          <a:prstGeom prst="rightArrow">
            <a:avLst/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115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E26B23C-B334-4FB0-8D38-335F280E653E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EA7C167-2243-47A6-B480-81B050D76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99" y="549000"/>
            <a:ext cx="10240000" cy="5760000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B785A731-A6A6-49D9-8A24-1963D1910366}"/>
              </a:ext>
            </a:extLst>
          </p:cNvPr>
          <p:cNvSpPr/>
          <p:nvPr/>
        </p:nvSpPr>
        <p:spPr>
          <a:xfrm>
            <a:off x="975998" y="4857749"/>
            <a:ext cx="10240000" cy="1451251"/>
          </a:xfrm>
          <a:prstGeom prst="roundRect">
            <a:avLst>
              <a:gd name="adj" fmla="val 0"/>
            </a:avLst>
          </a:prstGeom>
          <a:solidFill>
            <a:srgbClr val="FF99CC">
              <a:alpha val="50000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502216-7028-4962-8B8E-6727F1BE7EFA}"/>
              </a:ext>
            </a:extLst>
          </p:cNvPr>
          <p:cNvSpPr txBox="1"/>
          <p:nvPr/>
        </p:nvSpPr>
        <p:spPr>
          <a:xfrm>
            <a:off x="1447800" y="4488417"/>
            <a:ext cx="3867150" cy="369332"/>
          </a:xfrm>
          <a:prstGeom prst="rect">
            <a:avLst/>
          </a:prstGeom>
          <a:solidFill>
            <a:srgbClr val="FFCCCC"/>
          </a:solidFill>
          <a:ln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要點擊範圍裡的</a:t>
            </a:r>
            <a:r>
              <a:rPr lang="zh-TW" altLang="en-US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對話框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才能繼續對話</a:t>
            </a:r>
          </a:p>
        </p:txBody>
      </p:sp>
    </p:spTree>
    <p:extLst>
      <p:ext uri="{BB962C8B-B14F-4D97-AF65-F5344CB8AC3E}">
        <p14:creationId xmlns:p14="http://schemas.microsoft.com/office/powerpoint/2010/main" val="186318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E26B23C-B334-4FB0-8D38-335F280E653E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CD892A-24A7-416F-AB27-7E74105159AC}"/>
              </a:ext>
            </a:extLst>
          </p:cNvPr>
          <p:cNvSpPr txBox="1"/>
          <p:nvPr/>
        </p:nvSpPr>
        <p:spPr>
          <a:xfrm>
            <a:off x="1887893" y="2459504"/>
            <a:ext cx="8416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影片連結：</a:t>
            </a:r>
            <a:endParaRPr lang="en-US" altLang="zh-TW" sz="4000" b="1" dirty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40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https://youtu.be/awUxcgqQjxo</a:t>
            </a:r>
            <a:endParaRPr lang="en-US" altLang="zh-TW" sz="4000" b="1" dirty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7534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</TotalTime>
  <Words>842</Words>
  <Application>Microsoft Office PowerPoint</Application>
  <PresentationFormat>寬螢幕</PresentationFormat>
  <Paragraphs>89</Paragraphs>
  <Slides>22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MS UI Gothic</vt:lpstr>
      <vt:lpstr>微軟正黑體</vt:lpstr>
      <vt:lpstr>新細明體</vt:lpstr>
      <vt:lpstr>Arial</vt:lpstr>
      <vt:lpstr>Calibri</vt:lpstr>
      <vt:lpstr>Calibri Light</vt:lpstr>
      <vt:lpstr>Wingdings</vt:lpstr>
      <vt:lpstr>Office 佈景主題</vt:lpstr>
      <vt:lpstr>繽紛的大學日記</vt:lpstr>
      <vt:lpstr>為什麼想做這類故事向的遊戲呢?</vt:lpstr>
      <vt:lpstr>特色</vt:lpstr>
      <vt:lpstr>實際操作</vt:lpstr>
      <vt:lpstr>PowerPoint 簡報</vt:lpstr>
      <vt:lpstr>PowerPoint 簡報</vt:lpstr>
      <vt:lpstr>PowerPoint 簡報</vt:lpstr>
      <vt:lpstr>PowerPoint 簡報</vt:lpstr>
      <vt:lpstr>PowerPoint 簡報</vt:lpstr>
      <vt:lpstr>網站架構</vt:lpstr>
      <vt:lpstr>優點</vt:lpstr>
      <vt:lpstr>運用技術</vt:lpstr>
      <vt:lpstr>圖片來源</vt:lpstr>
      <vt:lpstr>問題&amp;提問</vt:lpstr>
      <vt:lpstr>Q：老師指出報告內容太過分散 A：</vt:lpstr>
      <vt:lpstr>Q：助教提問為什麼要使用手刻而不使用現有的框架? A：</vt:lpstr>
      <vt:lpstr>Q：助教提問如何使用Firebase？ A：</vt:lpstr>
      <vt:lpstr>Q：助教指出可以在網頁中加入使用說明 A：我們後來有針對部分內容新增講解說明</vt:lpstr>
      <vt:lpstr>Q：  A：我們聽到助教的建議後，也採納此建議</vt:lpstr>
      <vt:lpstr>分工</vt:lpstr>
      <vt:lpstr>幕後花絮</vt:lpstr>
      <vt:lpstr>謝謝大家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ethan</dc:creator>
  <cp:lastModifiedBy>ethan</cp:lastModifiedBy>
  <cp:revision>139</cp:revision>
  <dcterms:created xsi:type="dcterms:W3CDTF">2022-01-14T11:14:29Z</dcterms:created>
  <dcterms:modified xsi:type="dcterms:W3CDTF">2022-01-24T18:23:30Z</dcterms:modified>
</cp:coreProperties>
</file>